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3" r:id="rId6"/>
    <p:sldId id="259" r:id="rId7"/>
    <p:sldId id="271" r:id="rId8"/>
    <p:sldId id="272" r:id="rId9"/>
    <p:sldId id="287" r:id="rId10"/>
    <p:sldId id="262" r:id="rId11"/>
    <p:sldId id="288" r:id="rId12"/>
    <p:sldId id="274" r:id="rId13"/>
    <p:sldId id="275" r:id="rId14"/>
    <p:sldId id="265" r:id="rId15"/>
    <p:sldId id="267" r:id="rId16"/>
    <p:sldId id="292" r:id="rId17"/>
    <p:sldId id="291" r:id="rId18"/>
    <p:sldId id="290" r:id="rId19"/>
    <p:sldId id="270" r:id="rId20"/>
  </p:sldIdLst>
  <p:sldSz cx="18288000" cy="10287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阳 程" initials="阳程" lastIdx="1" clrIdx="0">
    <p:extLst>
      <p:ext uri="{19B8F6BF-5375-455C-9EA6-DF929625EA0E}">
        <p15:presenceInfo xmlns:p15="http://schemas.microsoft.com/office/powerpoint/2012/main" userId="93b27f21cc086c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76" y="88"/>
      </p:cViewPr>
      <p:guideLst>
        <p:guide orient="horz" pos="2088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17" Type="http://schemas.openxmlformats.org/officeDocument/2006/relationships/image" Target="../media/image11.png"/><Relationship Id="rId2" Type="http://schemas.openxmlformats.org/officeDocument/2006/relationships/tags" Target="../tags/tag3.xml"/><Relationship Id="rId16" Type="http://schemas.openxmlformats.org/officeDocument/2006/relationships/image" Target="../media/image10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.png"/><Relationship Id="rId17" Type="http://schemas.openxmlformats.org/officeDocument/2006/relationships/image" Target="../media/image14.png"/><Relationship Id="rId2" Type="http://schemas.openxmlformats.org/officeDocument/2006/relationships/tags" Target="../tags/tag11.xml"/><Relationship Id="rId16" Type="http://schemas.openxmlformats.org/officeDocument/2006/relationships/image" Target="../media/image13.sv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.png"/><Relationship Id="rId5" Type="http://schemas.openxmlformats.org/officeDocument/2006/relationships/tags" Target="../tags/tag14.xml"/><Relationship Id="rId1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5535" y="5346266"/>
            <a:ext cx="6576060" cy="563880"/>
            <a:chOff x="0" y="0"/>
            <a:chExt cx="4937760" cy="751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7760" cy="751840"/>
            </a:xfrm>
            <a:custGeom>
              <a:avLst/>
              <a:gdLst/>
              <a:ahLst/>
              <a:cxnLst/>
              <a:rect l="l" t="t" r="r" b="b"/>
              <a:pathLst>
                <a:path w="4937760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4561840" y="0"/>
                  </a:lnTo>
                  <a:cubicBezTo>
                    <a:pt x="4769485" y="0"/>
                    <a:pt x="4937760" y="168275"/>
                    <a:pt x="4937760" y="375920"/>
                  </a:cubicBezTo>
                  <a:cubicBezTo>
                    <a:pt x="4937760" y="583565"/>
                    <a:pt x="4769485" y="751840"/>
                    <a:pt x="4561840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407445" y="6173552"/>
            <a:ext cx="6492240" cy="0"/>
          </a:xfrm>
          <a:prstGeom prst="line">
            <a:avLst/>
          </a:prstGeom>
          <a:ln w="19050" cap="flat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847059" y="3414629"/>
            <a:ext cx="13710951" cy="158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60"/>
              </a:lnSpc>
            </a:pPr>
            <a:r>
              <a:rPr lang="zh-CN" altLang="en-US" sz="1047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小说阅读器 项目汇报</a:t>
            </a:r>
            <a:endParaRPr lang="en-US" sz="1047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82755" y="5412657"/>
            <a:ext cx="516845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 err="1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汇报人</a:t>
            </a:r>
            <a:r>
              <a:rPr lang="en-US" sz="27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：</a:t>
            </a:r>
            <a:r>
              <a:rPr lang="zh-CN" altLang="en-US" sz="27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赵子瑾 程阳 张轩郡</a:t>
            </a:r>
            <a:endParaRPr lang="en-US" sz="2700" dirty="0">
              <a:solidFill>
                <a:srgbClr val="FFFFFF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 rot="655532">
            <a:off x="11066796" y="5736069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Freeform 10"/>
          <p:cNvSpPr/>
          <p:nvPr/>
        </p:nvSpPr>
        <p:spPr>
          <a:xfrm rot="2700000">
            <a:off x="14142816" y="3809500"/>
            <a:ext cx="8290368" cy="7910393"/>
          </a:xfrm>
          <a:custGeom>
            <a:avLst/>
            <a:gdLst/>
            <a:ahLst/>
            <a:cxnLst/>
            <a:rect l="l" t="t" r="r" b="b"/>
            <a:pathLst>
              <a:path w="8290368" h="7910393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538561">
            <a:off x="8418772" y="7182315"/>
            <a:ext cx="13020546" cy="6938866"/>
          </a:xfrm>
          <a:custGeom>
            <a:avLst/>
            <a:gdLst/>
            <a:ahLst/>
            <a:cxnLst/>
            <a:rect l="l" t="t" r="r" b="b"/>
            <a:pathLst>
              <a:path w="13020546" h="693886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011514">
            <a:off x="-2677658" y="-3897802"/>
            <a:ext cx="7412715" cy="9319286"/>
          </a:xfrm>
          <a:custGeom>
            <a:avLst/>
            <a:gdLst/>
            <a:ahLst/>
            <a:cxnLst/>
            <a:rect l="l" t="t" r="r" b="b"/>
            <a:pathLst>
              <a:path w="7412715" h="9319286">
                <a:moveTo>
                  <a:pt x="0" y="0"/>
                </a:moveTo>
                <a:lnTo>
                  <a:pt x="7412716" y="0"/>
                </a:lnTo>
                <a:lnTo>
                  <a:pt x="7412716" y="9319285"/>
                </a:lnTo>
                <a:lnTo>
                  <a:pt x="0" y="9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0732">
            <a:off x="-3012465" y="-2555602"/>
            <a:ext cx="10557387" cy="9184927"/>
          </a:xfrm>
          <a:custGeom>
            <a:avLst/>
            <a:gdLst/>
            <a:ahLst/>
            <a:cxnLst/>
            <a:rect l="l" t="t" r="r" b="b"/>
            <a:pathLst>
              <a:path w="10557387" h="9184927">
                <a:moveTo>
                  <a:pt x="0" y="0"/>
                </a:moveTo>
                <a:lnTo>
                  <a:pt x="10557388" y="0"/>
                </a:lnTo>
                <a:lnTo>
                  <a:pt x="10557388" y="9184926"/>
                </a:lnTo>
                <a:lnTo>
                  <a:pt x="0" y="918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355905">
            <a:off x="-5047772" y="-3718818"/>
            <a:ext cx="11819519" cy="6298819"/>
          </a:xfrm>
          <a:custGeom>
            <a:avLst/>
            <a:gdLst/>
            <a:ahLst/>
            <a:cxnLst/>
            <a:rect l="l" t="t" r="r" b="b"/>
            <a:pathLst>
              <a:path w="11819519" h="6298819">
                <a:moveTo>
                  <a:pt x="0" y="0"/>
                </a:moveTo>
                <a:lnTo>
                  <a:pt x="11819520" y="0"/>
                </a:lnTo>
                <a:lnTo>
                  <a:pt x="11819520" y="6298819"/>
                </a:lnTo>
                <a:lnTo>
                  <a:pt x="0" y="629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>
            <p:custDataLst>
              <p:tags r:id="rId1"/>
            </p:custDataLst>
          </p:nvPr>
        </p:nvGrpSpPr>
        <p:grpSpPr>
          <a:xfrm>
            <a:off x="8732520" y="3215331"/>
            <a:ext cx="7860130" cy="2091517"/>
            <a:chOff x="0" y="0"/>
            <a:chExt cx="2070158" cy="550852"/>
          </a:xfrm>
        </p:grpSpPr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2070158" cy="550852"/>
            </a:xfrm>
            <a:custGeom>
              <a:avLst/>
              <a:gdLst/>
              <a:ahLst/>
              <a:cxnLst/>
              <a:rect l="l" t="t" r="r" b="b"/>
              <a:pathLst>
                <a:path w="2070158" h="550852">
                  <a:moveTo>
                    <a:pt x="31519" y="0"/>
                  </a:moveTo>
                  <a:lnTo>
                    <a:pt x="2038639" y="0"/>
                  </a:lnTo>
                  <a:cubicBezTo>
                    <a:pt x="2056046" y="0"/>
                    <a:pt x="2070158" y="14111"/>
                    <a:pt x="2070158" y="31519"/>
                  </a:cubicBezTo>
                  <a:lnTo>
                    <a:pt x="2070158" y="519333"/>
                  </a:lnTo>
                  <a:cubicBezTo>
                    <a:pt x="2070158" y="536741"/>
                    <a:pt x="2056046" y="550852"/>
                    <a:pt x="2038639" y="550852"/>
                  </a:cubicBezTo>
                  <a:lnTo>
                    <a:pt x="31519" y="550852"/>
                  </a:lnTo>
                  <a:cubicBezTo>
                    <a:pt x="14111" y="550852"/>
                    <a:pt x="0" y="536741"/>
                    <a:pt x="0" y="519333"/>
                  </a:cubicBezTo>
                  <a:lnTo>
                    <a:pt x="0" y="31519"/>
                  </a:lnTo>
                  <a:cubicBezTo>
                    <a:pt x="0" y="14111"/>
                    <a:pt x="14111" y="0"/>
                    <a:pt x="315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2070158" cy="674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44575" y="1874040"/>
            <a:ext cx="3798851" cy="233924"/>
            <a:chOff x="0" y="0"/>
            <a:chExt cx="1000520" cy="616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>
            <p:custDataLst>
              <p:tags r:id="rId2"/>
            </p:custDataLst>
          </p:nvPr>
        </p:nvGrpSpPr>
        <p:grpSpPr>
          <a:xfrm>
            <a:off x="8989912" y="3742470"/>
            <a:ext cx="1037239" cy="1037239"/>
            <a:chOff x="0" y="0"/>
            <a:chExt cx="812800" cy="812800"/>
          </a:xfrm>
        </p:grpSpPr>
        <p:sp>
          <p:nvSpPr>
            <p:cNvPr id="25" name="Freeform 25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>
            <p:custDataLst>
              <p:tags r:id="rId3"/>
            </p:custDataLst>
          </p:nvPr>
        </p:nvGrpSpPr>
        <p:grpSpPr>
          <a:xfrm>
            <a:off x="8989912" y="6556155"/>
            <a:ext cx="1037239" cy="1037239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30" name="Freeform 30"/>
          <p:cNvSpPr/>
          <p:nvPr>
            <p:custDataLst>
              <p:tags r:id="rId4"/>
            </p:custDataLst>
          </p:nvPr>
        </p:nvSpPr>
        <p:spPr>
          <a:xfrm>
            <a:off x="9200277" y="3898880"/>
            <a:ext cx="585490" cy="735309"/>
          </a:xfrm>
          <a:custGeom>
            <a:avLst/>
            <a:gdLst/>
            <a:ahLst/>
            <a:cxnLst/>
            <a:rect l="l" t="t" r="r" b="b"/>
            <a:pathLst>
              <a:path w="585490" h="735309">
                <a:moveTo>
                  <a:pt x="0" y="0"/>
                </a:moveTo>
                <a:lnTo>
                  <a:pt x="585491" y="0"/>
                </a:lnTo>
                <a:lnTo>
                  <a:pt x="585491" y="735310"/>
                </a:lnTo>
                <a:lnTo>
                  <a:pt x="0" y="7353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>
            <p:custDataLst>
              <p:tags r:id="rId5"/>
            </p:custDataLst>
          </p:nvPr>
        </p:nvSpPr>
        <p:spPr>
          <a:xfrm>
            <a:off x="10134600" y="3314684"/>
            <a:ext cx="6234321" cy="1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该函数生成一个随机的4位验证码，随机选择字符、颜色、旋转角度和字体大小，并动态更新到网页上。这种方式通常用于表单验证，以确保用户输入的是正确的验证码。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6750" y="1028700"/>
            <a:ext cx="4494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个人功能部分展示</a:t>
            </a:r>
            <a:endParaRPr lang="en-US" sz="400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3215640"/>
            <a:ext cx="7188835" cy="502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>
            <a:off x="8610600" y="4671695"/>
            <a:ext cx="7860030" cy="2646680"/>
            <a:chOff x="0" y="0"/>
            <a:chExt cx="2070158" cy="550852"/>
          </a:xfrm>
        </p:grpSpPr>
        <p:sp>
          <p:nvSpPr>
            <p:cNvPr id="14" name="Freeform 14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2070158" cy="550852"/>
            </a:xfrm>
            <a:custGeom>
              <a:avLst/>
              <a:gdLst/>
              <a:ahLst/>
              <a:cxnLst/>
              <a:rect l="l" t="t" r="r" b="b"/>
              <a:pathLst>
                <a:path w="2070158" h="550852">
                  <a:moveTo>
                    <a:pt x="31519" y="0"/>
                  </a:moveTo>
                  <a:lnTo>
                    <a:pt x="2038639" y="0"/>
                  </a:lnTo>
                  <a:cubicBezTo>
                    <a:pt x="2056046" y="0"/>
                    <a:pt x="2070158" y="14111"/>
                    <a:pt x="2070158" y="31519"/>
                  </a:cubicBezTo>
                  <a:lnTo>
                    <a:pt x="2070158" y="519333"/>
                  </a:lnTo>
                  <a:cubicBezTo>
                    <a:pt x="2070158" y="536741"/>
                    <a:pt x="2056046" y="550852"/>
                    <a:pt x="2038639" y="550852"/>
                  </a:cubicBezTo>
                  <a:lnTo>
                    <a:pt x="31519" y="550852"/>
                  </a:lnTo>
                  <a:cubicBezTo>
                    <a:pt x="14111" y="550852"/>
                    <a:pt x="0" y="536741"/>
                    <a:pt x="0" y="519333"/>
                  </a:cubicBezTo>
                  <a:lnTo>
                    <a:pt x="0" y="31519"/>
                  </a:lnTo>
                  <a:cubicBezTo>
                    <a:pt x="0" y="14111"/>
                    <a:pt x="14111" y="0"/>
                    <a:pt x="315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23825"/>
              <a:ext cx="2070158" cy="674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44575" y="1874040"/>
            <a:ext cx="3798851" cy="233924"/>
            <a:chOff x="0" y="0"/>
            <a:chExt cx="1000520" cy="616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>
            <p:custDataLst>
              <p:tags r:id="rId2"/>
            </p:custDataLst>
          </p:nvPr>
        </p:nvGrpSpPr>
        <p:grpSpPr>
          <a:xfrm>
            <a:off x="8989912" y="3742470"/>
            <a:ext cx="1037239" cy="1037239"/>
            <a:chOff x="0" y="0"/>
            <a:chExt cx="812800" cy="812800"/>
          </a:xfrm>
        </p:grpSpPr>
        <p:sp>
          <p:nvSpPr>
            <p:cNvPr id="25" name="Freeform 25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>
            <p:custDataLst>
              <p:tags r:id="rId3"/>
            </p:custDataLst>
          </p:nvPr>
        </p:nvGrpSpPr>
        <p:grpSpPr>
          <a:xfrm>
            <a:off x="8915617" y="5371880"/>
            <a:ext cx="1037239" cy="1037239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31" name="Freeform 31"/>
          <p:cNvSpPr/>
          <p:nvPr>
            <p:custDataLst>
              <p:tags r:id="rId4"/>
            </p:custDataLst>
          </p:nvPr>
        </p:nvSpPr>
        <p:spPr>
          <a:xfrm>
            <a:off x="9086869" y="5600853"/>
            <a:ext cx="640126" cy="640126"/>
          </a:xfrm>
          <a:custGeom>
            <a:avLst/>
            <a:gdLst/>
            <a:ahLst/>
            <a:cxnLst/>
            <a:rect l="l" t="t" r="r" b="b"/>
            <a:pathLst>
              <a:path w="640126" h="640126">
                <a:moveTo>
                  <a:pt x="0" y="0"/>
                </a:moveTo>
                <a:lnTo>
                  <a:pt x="640126" y="0"/>
                </a:lnTo>
                <a:lnTo>
                  <a:pt x="640126" y="640125"/>
                </a:lnTo>
                <a:lnTo>
                  <a:pt x="0" y="6401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>
            <p:custDataLst>
              <p:tags r:id="rId5"/>
            </p:custDataLst>
          </p:nvPr>
        </p:nvSpPr>
        <p:spPr>
          <a:xfrm>
            <a:off x="10058400" y="4894564"/>
            <a:ext cx="6234321" cy="24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实现了用户登录的表单处理逻辑，包括表单数据的获取、验证码的验证（虽然当前不执行）、登录请求的发送和结果处理，以及将用户信息存储到本地存储和页面的重定向。通过这种方式，用户登录后可以在页面上持续保持其登录状态。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6750" y="1028700"/>
            <a:ext cx="4494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个人功能部分展示</a:t>
            </a:r>
            <a:endParaRPr lang="en-US" sz="400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7800" y="2606675"/>
            <a:ext cx="6684645" cy="6627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872748" y="4518088"/>
            <a:ext cx="10636612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8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功能介绍</a:t>
            </a:r>
            <a:endParaRPr lang="en-US" altLang="zh-CN" sz="88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id="14" name="Freeform 14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907278" y="7456217"/>
            <a:ext cx="4473444" cy="563880"/>
            <a:chOff x="0" y="0"/>
            <a:chExt cx="5964592" cy="751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64555" cy="751840"/>
            </a:xfrm>
            <a:custGeom>
              <a:avLst/>
              <a:gdLst/>
              <a:ahLst/>
              <a:cxnLst/>
              <a:rect l="l" t="t" r="r" b="b"/>
              <a:pathLst>
                <a:path w="5964555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91451" y="7462213"/>
            <a:ext cx="365612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PART THREE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59252" y="-6591300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4000500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196" y="155195"/>
            <a:ext cx="5363119" cy="48196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7511" y="-12612"/>
            <a:ext cx="4963312" cy="49748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548" y="5324772"/>
            <a:ext cx="10184540" cy="4474951"/>
          </a:xfrm>
          <a:prstGeom prst="rect">
            <a:avLst/>
          </a:prstGeom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E5CEDA3C-C79A-3321-34FA-42A765E6A58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268200" y="6603269"/>
            <a:ext cx="2895600" cy="429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Ps: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详细请看运行视频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4939083" y="4012575"/>
            <a:ext cx="8409834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代码规范与审查</a:t>
            </a:r>
            <a:endParaRPr lang="en-US" sz="8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907278" y="7456217"/>
            <a:ext cx="4473444" cy="563880"/>
            <a:chOff x="0" y="0"/>
            <a:chExt cx="5964592" cy="751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64555" cy="751840"/>
            </a:xfrm>
            <a:custGeom>
              <a:avLst/>
              <a:gdLst/>
              <a:ahLst/>
              <a:cxnLst/>
              <a:rect l="l" t="t" r="r" b="b"/>
              <a:pathLst>
                <a:path w="5964555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98717" y="7437628"/>
            <a:ext cx="4290565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PART FOUR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156568" y="3409614"/>
            <a:ext cx="3550920" cy="4523582"/>
            <a:chOff x="0" y="0"/>
            <a:chExt cx="4734560" cy="6031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4560" cy="6031503"/>
            </a:xfrm>
            <a:custGeom>
              <a:avLst/>
              <a:gdLst/>
              <a:ahLst/>
              <a:cxnLst/>
              <a:rect l="l" t="t" r="r" b="b"/>
              <a:pathLst>
                <a:path w="4734560" h="6031503">
                  <a:moveTo>
                    <a:pt x="0" y="0"/>
                  </a:moveTo>
                  <a:lnTo>
                    <a:pt x="3727323" y="0"/>
                  </a:lnTo>
                  <a:lnTo>
                    <a:pt x="4734560" y="1048021"/>
                  </a:lnTo>
                  <a:lnTo>
                    <a:pt x="4734560" y="6031503"/>
                  </a:lnTo>
                  <a:lnTo>
                    <a:pt x="0" y="6031503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E6ECF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23567" y="3724670"/>
            <a:ext cx="961966" cy="961966"/>
            <a:chOff x="0" y="0"/>
            <a:chExt cx="1282622" cy="1282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700" cy="1282700"/>
            </a:xfrm>
            <a:custGeom>
              <a:avLst/>
              <a:gdLst/>
              <a:ahLst/>
              <a:cxnLst/>
              <a:rect l="l" t="t" r="r" b="b"/>
              <a:pathLst>
                <a:path w="1282700" h="1282700">
                  <a:moveTo>
                    <a:pt x="0" y="641350"/>
                  </a:moveTo>
                  <a:cubicBezTo>
                    <a:pt x="0" y="287147"/>
                    <a:pt x="287147" y="0"/>
                    <a:pt x="641350" y="0"/>
                  </a:cubicBezTo>
                  <a:cubicBezTo>
                    <a:pt x="995553" y="0"/>
                    <a:pt x="1282700" y="287147"/>
                    <a:pt x="1282700" y="641350"/>
                  </a:cubicBezTo>
                  <a:cubicBezTo>
                    <a:pt x="1282700" y="995553"/>
                    <a:pt x="995553" y="1282700"/>
                    <a:pt x="641350" y="1282700"/>
                  </a:cubicBezTo>
                  <a:cubicBezTo>
                    <a:pt x="287147" y="1282700"/>
                    <a:pt x="0" y="995553"/>
                    <a:pt x="0" y="641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368507" y="3941765"/>
            <a:ext cx="1863618" cy="46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200" dirty="0"/>
              <a:t>命名规范</a:t>
            </a:r>
            <a:endParaRPr lang="en-US" sz="30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701273" y="3939122"/>
            <a:ext cx="12740111" cy="11271347"/>
            <a:chOff x="0" y="0"/>
            <a:chExt cx="16986814" cy="15028463"/>
          </a:xfrm>
        </p:grpSpPr>
        <p:sp>
          <p:nvSpPr>
            <p:cNvPr id="12" name="Freeform 12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380039" y="1028700"/>
            <a:ext cx="35279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代码规范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244575" y="1874040"/>
            <a:ext cx="3798851" cy="233924"/>
            <a:chOff x="0" y="0"/>
            <a:chExt cx="1000520" cy="616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73515" y="4717898"/>
            <a:ext cx="2917026" cy="1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zh-CN" altLang="en-US" sz="2100" b="1" dirty="0"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变量和函数命名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：使用描述性名称，尽量避免缩写。使用 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camelCase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（例如 </a:t>
            </a:r>
            <a:r>
              <a:rPr lang="en-US" altLang="zh-CN" sz="2100" dirty="0" err="1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getUserName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）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4492813" y="3814146"/>
            <a:ext cx="623474" cy="783013"/>
          </a:xfrm>
          <a:custGeom>
            <a:avLst/>
            <a:gdLst/>
            <a:ahLst/>
            <a:cxnLst/>
            <a:rect l="l" t="t" r="r" b="b"/>
            <a:pathLst>
              <a:path w="623474" h="783013">
                <a:moveTo>
                  <a:pt x="0" y="0"/>
                </a:moveTo>
                <a:lnTo>
                  <a:pt x="623474" y="0"/>
                </a:lnTo>
                <a:lnTo>
                  <a:pt x="623474" y="783013"/>
                </a:lnTo>
                <a:lnTo>
                  <a:pt x="0" y="78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E87D79C-93AF-DAFB-AA5E-A769BE1FD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374" y="3520116"/>
            <a:ext cx="9621278" cy="4413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A69D-CE73-F46A-B4C5-F6B0A923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08ED46-E3D6-3D57-CE31-95A7FBB63CCA}"/>
              </a:ext>
            </a:extLst>
          </p:cNvPr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B9C7E6-5BD2-78BD-23DC-0AE600F53C86}"/>
                </a:ext>
              </a:extLst>
            </p:cNvPr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DD6688-5A25-F89A-9E1C-9511EA52419B}"/>
                </a:ext>
              </a:extLst>
            </p:cNvPr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6F21E28-BEE7-448B-7973-3281659B8438}"/>
                </a:ext>
              </a:extLst>
            </p:cNvPr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77DD4FA-DDE4-94AB-24DB-B2E25AC0C07A}"/>
              </a:ext>
            </a:extLst>
          </p:cNvPr>
          <p:cNvGrpSpPr/>
          <p:nvPr/>
        </p:nvGrpSpPr>
        <p:grpSpPr>
          <a:xfrm>
            <a:off x="9701273" y="3939122"/>
            <a:ext cx="12740111" cy="11271347"/>
            <a:chOff x="0" y="0"/>
            <a:chExt cx="16986814" cy="1502846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9325BD8-7CB0-E818-5C34-B60ED3AEA08C}"/>
                </a:ext>
              </a:extLst>
            </p:cNvPr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E097ED5-455C-2ABB-5317-0E2F4675AAFE}"/>
                </a:ext>
              </a:extLst>
            </p:cNvPr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A0895E4-4584-F59E-5E84-4577ABC799F9}"/>
                </a:ext>
              </a:extLst>
            </p:cNvPr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7475452-C535-5A7B-62C5-9644BB849975}"/>
              </a:ext>
            </a:extLst>
          </p:cNvPr>
          <p:cNvGrpSpPr/>
          <p:nvPr/>
        </p:nvGrpSpPr>
        <p:grpSpPr>
          <a:xfrm>
            <a:off x="1904090" y="3409704"/>
            <a:ext cx="3550920" cy="4347546"/>
            <a:chOff x="0" y="0"/>
            <a:chExt cx="4734560" cy="579672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77DDD78-64FF-F690-E552-E0A2DB500FF9}"/>
                </a:ext>
              </a:extLst>
            </p:cNvPr>
            <p:cNvSpPr/>
            <p:nvPr/>
          </p:nvSpPr>
          <p:spPr>
            <a:xfrm>
              <a:off x="0" y="0"/>
              <a:ext cx="4734560" cy="5796788"/>
            </a:xfrm>
            <a:custGeom>
              <a:avLst/>
              <a:gdLst/>
              <a:ahLst/>
              <a:cxnLst/>
              <a:rect l="l" t="t" r="r" b="b"/>
              <a:pathLst>
                <a:path w="4734560" h="5796788">
                  <a:moveTo>
                    <a:pt x="0" y="0"/>
                  </a:moveTo>
                  <a:lnTo>
                    <a:pt x="3727323" y="0"/>
                  </a:lnTo>
                  <a:lnTo>
                    <a:pt x="4734560" y="1007237"/>
                  </a:lnTo>
                  <a:lnTo>
                    <a:pt x="4734560" y="5796788"/>
                  </a:lnTo>
                  <a:lnTo>
                    <a:pt x="0" y="5796788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E6ECF7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7D468A3-E757-7377-0DC0-F3547CA1C9B8}"/>
              </a:ext>
            </a:extLst>
          </p:cNvPr>
          <p:cNvGrpSpPr/>
          <p:nvPr/>
        </p:nvGrpSpPr>
        <p:grpSpPr>
          <a:xfrm>
            <a:off x="4197297" y="3746252"/>
            <a:ext cx="961966" cy="961966"/>
            <a:chOff x="0" y="0"/>
            <a:chExt cx="1282622" cy="128262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F0304A5-7932-51FC-57B4-6969B918A662}"/>
                </a:ext>
              </a:extLst>
            </p:cNvPr>
            <p:cNvSpPr/>
            <p:nvPr/>
          </p:nvSpPr>
          <p:spPr>
            <a:xfrm>
              <a:off x="0" y="0"/>
              <a:ext cx="1282700" cy="1282700"/>
            </a:xfrm>
            <a:custGeom>
              <a:avLst/>
              <a:gdLst/>
              <a:ahLst/>
              <a:cxnLst/>
              <a:rect l="l" t="t" r="r" b="b"/>
              <a:pathLst>
                <a:path w="1282700" h="1282700">
                  <a:moveTo>
                    <a:pt x="0" y="641350"/>
                  </a:moveTo>
                  <a:cubicBezTo>
                    <a:pt x="0" y="287147"/>
                    <a:pt x="287147" y="0"/>
                    <a:pt x="641350" y="0"/>
                  </a:cubicBezTo>
                  <a:cubicBezTo>
                    <a:pt x="995553" y="0"/>
                    <a:pt x="1282700" y="287147"/>
                    <a:pt x="1282700" y="641350"/>
                  </a:cubicBezTo>
                  <a:cubicBezTo>
                    <a:pt x="1282700" y="995553"/>
                    <a:pt x="995553" y="1282700"/>
                    <a:pt x="641350" y="1282700"/>
                  </a:cubicBezTo>
                  <a:cubicBezTo>
                    <a:pt x="287147" y="1282700"/>
                    <a:pt x="0" y="995553"/>
                    <a:pt x="0" y="641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01B3E57E-0ED6-5A03-1E8B-8BCF2EE4B4FE}"/>
              </a:ext>
            </a:extLst>
          </p:cNvPr>
          <p:cNvSpPr txBox="1"/>
          <p:nvPr/>
        </p:nvSpPr>
        <p:spPr>
          <a:xfrm>
            <a:off x="2056821" y="3972314"/>
            <a:ext cx="1863618" cy="46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200" dirty="0"/>
              <a:t>代码格式</a:t>
            </a:r>
            <a:endParaRPr lang="en-US" sz="30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CD233C0-2C2F-0A45-0DB4-7AF38B2DE07D}"/>
              </a:ext>
            </a:extLst>
          </p:cNvPr>
          <p:cNvSpPr txBox="1"/>
          <p:nvPr/>
        </p:nvSpPr>
        <p:spPr>
          <a:xfrm>
            <a:off x="7380039" y="1028700"/>
            <a:ext cx="35279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代码规范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E163320-38D7-CF7C-9F71-F1D0CA156608}"/>
              </a:ext>
            </a:extLst>
          </p:cNvPr>
          <p:cNvGrpSpPr/>
          <p:nvPr/>
        </p:nvGrpSpPr>
        <p:grpSpPr>
          <a:xfrm>
            <a:off x="7244575" y="1874040"/>
            <a:ext cx="3798851" cy="233924"/>
            <a:chOff x="0" y="0"/>
            <a:chExt cx="1000520" cy="6161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A990F4B-C3E8-CB64-2015-A951CA634FC6}"/>
                </a:ext>
              </a:extLst>
            </p:cNvPr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60B5B07-9F9C-E499-F96D-92C7138A08B5}"/>
                </a:ext>
              </a:extLst>
            </p:cNvPr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88E93975-3BDF-0B0D-9DB2-0162598B745B}"/>
              </a:ext>
            </a:extLst>
          </p:cNvPr>
          <p:cNvSpPr txBox="1"/>
          <p:nvPr/>
        </p:nvSpPr>
        <p:spPr>
          <a:xfrm>
            <a:off x="2373768" y="4654054"/>
            <a:ext cx="2917026" cy="2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zh-CN" altLang="en-US" sz="2400" b="1" dirty="0"/>
              <a:t>缩进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0070C0"/>
                </a:solidFill>
              </a:rPr>
              <a:t>使用 </a:t>
            </a:r>
            <a:r>
              <a:rPr lang="en-US" altLang="zh-CN" sz="2400" dirty="0">
                <a:solidFill>
                  <a:srgbClr val="0070C0"/>
                </a:solidFill>
              </a:rPr>
              <a:t>2 </a:t>
            </a:r>
            <a:r>
              <a:rPr lang="zh-CN" altLang="en-US" sz="2400" dirty="0">
                <a:solidFill>
                  <a:srgbClr val="0070C0"/>
                </a:solidFill>
              </a:rPr>
              <a:t>个空格进行缩进，避免使用制表符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algn="just">
              <a:lnSpc>
                <a:spcPts val="378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空行：相关代码块之间留有适当的空行，以提高可读性。</a:t>
            </a:r>
            <a:endParaRPr lang="en-US" sz="2100" dirty="0">
              <a:solidFill>
                <a:srgbClr val="0070C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4FA37E4E-83F2-2CB4-82A5-64E5E1512DB1}"/>
              </a:ext>
            </a:extLst>
          </p:cNvPr>
          <p:cNvSpPr/>
          <p:nvPr/>
        </p:nvSpPr>
        <p:spPr>
          <a:xfrm>
            <a:off x="4434922" y="3947457"/>
            <a:ext cx="614290" cy="614290"/>
          </a:xfrm>
          <a:custGeom>
            <a:avLst/>
            <a:gdLst/>
            <a:ahLst/>
            <a:cxnLst/>
            <a:rect l="l" t="t" r="r" b="b"/>
            <a:pathLst>
              <a:path w="614290" h="614290">
                <a:moveTo>
                  <a:pt x="0" y="0"/>
                </a:moveTo>
                <a:lnTo>
                  <a:pt x="614290" y="0"/>
                </a:lnTo>
                <a:lnTo>
                  <a:pt x="614290" y="614290"/>
                </a:lnTo>
                <a:lnTo>
                  <a:pt x="0" y="614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0695C47-5783-0324-F946-23D111CD0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820" y="3699600"/>
            <a:ext cx="11670627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5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3E33-06E7-DE06-680C-C2228722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415360-C500-AB1B-42E4-995292AF5B91}"/>
              </a:ext>
            </a:extLst>
          </p:cNvPr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BDF453-E5B8-DCF4-CDAB-6AEF8000EA56}"/>
                </a:ext>
              </a:extLst>
            </p:cNvPr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202094B-7368-A162-303B-D85A08BC94DD}"/>
                </a:ext>
              </a:extLst>
            </p:cNvPr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A01A40-4F18-D127-925A-B706340ADC98}"/>
                </a:ext>
              </a:extLst>
            </p:cNvPr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0B1B989-8EC4-78E6-AFD4-FEFC18014F50}"/>
              </a:ext>
            </a:extLst>
          </p:cNvPr>
          <p:cNvGrpSpPr/>
          <p:nvPr/>
        </p:nvGrpSpPr>
        <p:grpSpPr>
          <a:xfrm>
            <a:off x="1948623" y="3384442"/>
            <a:ext cx="3550920" cy="4523582"/>
            <a:chOff x="0" y="0"/>
            <a:chExt cx="4734560" cy="603144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A049013-D780-0493-5158-8D7EE1C2F897}"/>
                </a:ext>
              </a:extLst>
            </p:cNvPr>
            <p:cNvSpPr/>
            <p:nvPr/>
          </p:nvSpPr>
          <p:spPr>
            <a:xfrm>
              <a:off x="0" y="0"/>
              <a:ext cx="4734560" cy="6031503"/>
            </a:xfrm>
            <a:custGeom>
              <a:avLst/>
              <a:gdLst/>
              <a:ahLst/>
              <a:cxnLst/>
              <a:rect l="l" t="t" r="r" b="b"/>
              <a:pathLst>
                <a:path w="4734560" h="6031503">
                  <a:moveTo>
                    <a:pt x="0" y="0"/>
                  </a:moveTo>
                  <a:lnTo>
                    <a:pt x="3727323" y="0"/>
                  </a:lnTo>
                  <a:lnTo>
                    <a:pt x="4734560" y="1048021"/>
                  </a:lnTo>
                  <a:lnTo>
                    <a:pt x="4734560" y="6031503"/>
                  </a:lnTo>
                  <a:lnTo>
                    <a:pt x="0" y="6031503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E6ECF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24A6901-C204-A522-7163-45DE2894AA4C}"/>
              </a:ext>
            </a:extLst>
          </p:cNvPr>
          <p:cNvGrpSpPr/>
          <p:nvPr/>
        </p:nvGrpSpPr>
        <p:grpSpPr>
          <a:xfrm>
            <a:off x="4323567" y="3724670"/>
            <a:ext cx="961966" cy="961966"/>
            <a:chOff x="0" y="0"/>
            <a:chExt cx="1282622" cy="128262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3816763-110D-4B45-30F4-4AB248AF4F30}"/>
                </a:ext>
              </a:extLst>
            </p:cNvPr>
            <p:cNvSpPr/>
            <p:nvPr/>
          </p:nvSpPr>
          <p:spPr>
            <a:xfrm>
              <a:off x="0" y="0"/>
              <a:ext cx="1282700" cy="1282700"/>
            </a:xfrm>
            <a:custGeom>
              <a:avLst/>
              <a:gdLst/>
              <a:ahLst/>
              <a:cxnLst/>
              <a:rect l="l" t="t" r="r" b="b"/>
              <a:pathLst>
                <a:path w="1282700" h="1282700">
                  <a:moveTo>
                    <a:pt x="0" y="641350"/>
                  </a:moveTo>
                  <a:cubicBezTo>
                    <a:pt x="0" y="287147"/>
                    <a:pt x="287147" y="0"/>
                    <a:pt x="641350" y="0"/>
                  </a:cubicBezTo>
                  <a:cubicBezTo>
                    <a:pt x="995553" y="0"/>
                    <a:pt x="1282700" y="287147"/>
                    <a:pt x="1282700" y="641350"/>
                  </a:cubicBezTo>
                  <a:cubicBezTo>
                    <a:pt x="1282700" y="995553"/>
                    <a:pt x="995553" y="1282700"/>
                    <a:pt x="641350" y="1282700"/>
                  </a:cubicBezTo>
                  <a:cubicBezTo>
                    <a:pt x="287147" y="1282700"/>
                    <a:pt x="0" y="995553"/>
                    <a:pt x="0" y="641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0072F0E-ED5A-4C4A-BC29-915F7360FF1D}"/>
              </a:ext>
            </a:extLst>
          </p:cNvPr>
          <p:cNvGrpSpPr/>
          <p:nvPr/>
        </p:nvGrpSpPr>
        <p:grpSpPr>
          <a:xfrm>
            <a:off x="9701273" y="3939122"/>
            <a:ext cx="12740111" cy="11271347"/>
            <a:chOff x="0" y="0"/>
            <a:chExt cx="16986814" cy="1502846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C815E2-02A0-B39A-8816-7FE698B528B8}"/>
                </a:ext>
              </a:extLst>
            </p:cNvPr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5F9D934-F258-5552-7508-6ED22F3D52CC}"/>
                </a:ext>
              </a:extLst>
            </p:cNvPr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570D2C-E6AE-39AE-603E-031CA4EC7500}"/>
                </a:ext>
              </a:extLst>
            </p:cNvPr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E85E86C-16F9-37E9-1E0A-7B06594A3FE7}"/>
              </a:ext>
            </a:extLst>
          </p:cNvPr>
          <p:cNvGrpSpPr/>
          <p:nvPr/>
        </p:nvGrpSpPr>
        <p:grpSpPr>
          <a:xfrm>
            <a:off x="14747512" y="3724670"/>
            <a:ext cx="961967" cy="961966"/>
            <a:chOff x="0" y="0"/>
            <a:chExt cx="1282622" cy="128262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F42469F-5750-E6B9-7BCB-3CE80EC9900B}"/>
                </a:ext>
              </a:extLst>
            </p:cNvPr>
            <p:cNvSpPr/>
            <p:nvPr/>
          </p:nvSpPr>
          <p:spPr>
            <a:xfrm>
              <a:off x="0" y="0"/>
              <a:ext cx="1282700" cy="1282700"/>
            </a:xfrm>
            <a:custGeom>
              <a:avLst/>
              <a:gdLst/>
              <a:ahLst/>
              <a:cxnLst/>
              <a:rect l="l" t="t" r="r" b="b"/>
              <a:pathLst>
                <a:path w="1282700" h="1282700">
                  <a:moveTo>
                    <a:pt x="0" y="641350"/>
                  </a:moveTo>
                  <a:cubicBezTo>
                    <a:pt x="0" y="287147"/>
                    <a:pt x="287147" y="0"/>
                    <a:pt x="641350" y="0"/>
                  </a:cubicBezTo>
                  <a:cubicBezTo>
                    <a:pt x="995553" y="0"/>
                    <a:pt x="1282700" y="287147"/>
                    <a:pt x="1282700" y="641350"/>
                  </a:cubicBezTo>
                  <a:cubicBezTo>
                    <a:pt x="1282700" y="995553"/>
                    <a:pt x="995553" y="1282700"/>
                    <a:pt x="641350" y="1282700"/>
                  </a:cubicBezTo>
                  <a:cubicBezTo>
                    <a:pt x="287147" y="1282700"/>
                    <a:pt x="0" y="995553"/>
                    <a:pt x="0" y="641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DEE1956-F6D7-4CE5-9159-0A4728C1513B}"/>
              </a:ext>
            </a:extLst>
          </p:cNvPr>
          <p:cNvSpPr txBox="1"/>
          <p:nvPr/>
        </p:nvSpPr>
        <p:spPr>
          <a:xfrm>
            <a:off x="2267602" y="3941765"/>
            <a:ext cx="1863618" cy="46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3200" dirty="0"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注释</a:t>
            </a:r>
            <a:endParaRPr lang="en-US" sz="3000" dirty="0"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41B7F5E-A462-8883-BF84-71FAF90F6A3D}"/>
              </a:ext>
            </a:extLst>
          </p:cNvPr>
          <p:cNvGrpSpPr/>
          <p:nvPr/>
        </p:nvGrpSpPr>
        <p:grpSpPr>
          <a:xfrm>
            <a:off x="9535539" y="3724670"/>
            <a:ext cx="961966" cy="961966"/>
            <a:chOff x="0" y="0"/>
            <a:chExt cx="1282622" cy="128262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D606A72-F66A-4C46-A5CA-4731C8AAA64A}"/>
                </a:ext>
              </a:extLst>
            </p:cNvPr>
            <p:cNvSpPr/>
            <p:nvPr/>
          </p:nvSpPr>
          <p:spPr>
            <a:xfrm>
              <a:off x="0" y="0"/>
              <a:ext cx="1282700" cy="1282700"/>
            </a:xfrm>
            <a:custGeom>
              <a:avLst/>
              <a:gdLst/>
              <a:ahLst/>
              <a:cxnLst/>
              <a:rect l="l" t="t" r="r" b="b"/>
              <a:pathLst>
                <a:path w="1282700" h="1282700">
                  <a:moveTo>
                    <a:pt x="0" y="641350"/>
                  </a:moveTo>
                  <a:cubicBezTo>
                    <a:pt x="0" y="287147"/>
                    <a:pt x="287147" y="0"/>
                    <a:pt x="641350" y="0"/>
                  </a:cubicBezTo>
                  <a:cubicBezTo>
                    <a:pt x="995553" y="0"/>
                    <a:pt x="1282700" y="287147"/>
                    <a:pt x="1282700" y="641350"/>
                  </a:cubicBezTo>
                  <a:cubicBezTo>
                    <a:pt x="1282700" y="995553"/>
                    <a:pt x="995553" y="1282700"/>
                    <a:pt x="641350" y="1282700"/>
                  </a:cubicBezTo>
                  <a:cubicBezTo>
                    <a:pt x="287147" y="1282700"/>
                    <a:pt x="0" y="995553"/>
                    <a:pt x="0" y="641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D50DE04B-691F-F428-76C8-633C53C96564}"/>
              </a:ext>
            </a:extLst>
          </p:cNvPr>
          <p:cNvSpPr txBox="1"/>
          <p:nvPr/>
        </p:nvSpPr>
        <p:spPr>
          <a:xfrm>
            <a:off x="7380039" y="1028700"/>
            <a:ext cx="35279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代码规范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E1CA4F5-0C6A-AEE5-9BBE-2EBB34BBC73A}"/>
              </a:ext>
            </a:extLst>
          </p:cNvPr>
          <p:cNvGrpSpPr/>
          <p:nvPr/>
        </p:nvGrpSpPr>
        <p:grpSpPr>
          <a:xfrm>
            <a:off x="7244575" y="1874040"/>
            <a:ext cx="3798851" cy="233924"/>
            <a:chOff x="0" y="0"/>
            <a:chExt cx="1000520" cy="6161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FABAC39-B947-850D-9D32-5BCE402A7A57}"/>
                </a:ext>
              </a:extLst>
            </p:cNvPr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BA7E3144-4701-4E4D-7673-B045AA93E3F3}"/>
                </a:ext>
              </a:extLst>
            </p:cNvPr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E9C0F22C-ABAF-0B92-4C3B-E2810FED830C}"/>
              </a:ext>
            </a:extLst>
          </p:cNvPr>
          <p:cNvSpPr/>
          <p:nvPr/>
        </p:nvSpPr>
        <p:spPr>
          <a:xfrm>
            <a:off x="4535161" y="3906860"/>
            <a:ext cx="496231" cy="533061"/>
          </a:xfrm>
          <a:custGeom>
            <a:avLst/>
            <a:gdLst/>
            <a:ahLst/>
            <a:cxnLst/>
            <a:rect l="l" t="t" r="r" b="b"/>
            <a:pathLst>
              <a:path w="496231" h="533061">
                <a:moveTo>
                  <a:pt x="0" y="0"/>
                </a:moveTo>
                <a:lnTo>
                  <a:pt x="496231" y="0"/>
                </a:lnTo>
                <a:lnTo>
                  <a:pt x="496231" y="533061"/>
                </a:lnTo>
                <a:lnTo>
                  <a:pt x="0" y="533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928CF9C0-8836-DB7A-8C2D-6F65BD77AA3E}"/>
              </a:ext>
            </a:extLst>
          </p:cNvPr>
          <p:cNvSpPr txBox="1"/>
          <p:nvPr/>
        </p:nvSpPr>
        <p:spPr>
          <a:xfrm>
            <a:off x="2193231" y="4821117"/>
            <a:ext cx="2917026" cy="140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zh-CN" altLang="en-US" sz="2100" b="1" dirty="0"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注释</a:t>
            </a:r>
            <a:r>
              <a:rPr lang="en-US" altLang="zh-CN" sz="2100" b="1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: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在复杂或重要的代码段添加注释，以解释其目的和逻辑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88AAB77-97DD-95A5-C97B-2567F7D7EC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607" y="4113716"/>
            <a:ext cx="6079301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AB97-6C07-CD58-49A6-05D7F760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D7F500-941D-17BA-2F3A-FB794DD17E11}"/>
              </a:ext>
            </a:extLst>
          </p:cNvPr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486E102-47EA-6257-E20F-358BCF00827F}"/>
                </a:ext>
              </a:extLst>
            </p:cNvPr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FD63136-2742-30F0-4F2B-82A12C1FF7A8}"/>
                </a:ext>
              </a:extLst>
            </p:cNvPr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4096A7-0F0D-110E-4F62-926C366D26AE}"/>
                </a:ext>
              </a:extLst>
            </p:cNvPr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D1CD2C2-C8BA-7B65-EC4E-DDFF47CF2F71}"/>
              </a:ext>
            </a:extLst>
          </p:cNvPr>
          <p:cNvGrpSpPr/>
          <p:nvPr/>
        </p:nvGrpSpPr>
        <p:grpSpPr>
          <a:xfrm>
            <a:off x="-5822261" y="-7048500"/>
            <a:ext cx="14454399" cy="15825223"/>
            <a:chOff x="0" y="0"/>
            <a:chExt cx="19272532" cy="2110029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6A4FB1-6A90-F369-52D4-35C64FBA3BC1}"/>
                </a:ext>
              </a:extLst>
            </p:cNvPr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AE4B11-521D-D22A-2583-557C9CA0CC04}"/>
                </a:ext>
              </a:extLst>
            </p:cNvPr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E32C72-0EFD-CE6B-0E0B-EA4685A0B13B}"/>
                </a:ext>
              </a:extLst>
            </p:cNvPr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F27A567D-303A-F573-B67F-FEC3EF05130F}"/>
              </a:ext>
            </a:extLst>
          </p:cNvPr>
          <p:cNvSpPr txBox="1"/>
          <p:nvPr/>
        </p:nvSpPr>
        <p:spPr>
          <a:xfrm>
            <a:off x="-1759861" y="791078"/>
            <a:ext cx="8409834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代码审查</a:t>
            </a:r>
            <a:endParaRPr lang="en-US" sz="8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CA734D-DE79-7994-499F-E435800830E4}"/>
              </a:ext>
            </a:extLst>
          </p:cNvPr>
          <p:cNvSpPr txBox="1"/>
          <p:nvPr/>
        </p:nvSpPr>
        <p:spPr>
          <a:xfrm>
            <a:off x="1532021" y="3968098"/>
            <a:ext cx="149993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本地测试</a:t>
            </a:r>
            <a:r>
              <a:rPr lang="zh-CN" altLang="en-US" sz="4800" dirty="0"/>
              <a:t>：在提交代码前，确保本地环境的代码能够通过所有测试</a:t>
            </a:r>
            <a:endParaRPr lang="en-US" altLang="zh-CN" sz="4800" dirty="0"/>
          </a:p>
          <a:p>
            <a:r>
              <a:rPr lang="zh-CN" altLang="en-US" sz="4800" b="1" dirty="0"/>
              <a:t>自审</a:t>
            </a:r>
            <a:r>
              <a:rPr lang="zh-CN" altLang="en-US" sz="4800" dirty="0"/>
              <a:t>：自行检查代码，确认其符合项目的代码规范（如命名规范、注释、格式化等）</a:t>
            </a:r>
            <a:endParaRPr lang="en-US" altLang="zh-CN" sz="4800" dirty="0"/>
          </a:p>
          <a:p>
            <a:r>
              <a:rPr lang="zh-CN" altLang="en-US" sz="4800" b="1" dirty="0"/>
              <a:t>团队协作</a:t>
            </a:r>
            <a:r>
              <a:rPr lang="zh-CN" altLang="en-US" sz="4800" dirty="0"/>
              <a:t>：团队成员之间进行相互审查，分享代码审查的反馈和改进建议。</a:t>
            </a:r>
          </a:p>
        </p:txBody>
      </p:sp>
    </p:spTree>
    <p:extLst>
      <p:ext uri="{BB962C8B-B14F-4D97-AF65-F5344CB8AC3E}">
        <p14:creationId xmlns:p14="http://schemas.microsoft.com/office/powerpoint/2010/main" val="33960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5532">
            <a:off x="10352808" y="5210619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4142816" y="3809500"/>
            <a:ext cx="8290368" cy="7910393"/>
          </a:xfrm>
          <a:custGeom>
            <a:avLst/>
            <a:gdLst/>
            <a:ahLst/>
            <a:cxnLst/>
            <a:rect l="l" t="t" r="r" b="b"/>
            <a:pathLst>
              <a:path w="8290368" h="7910393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38561">
            <a:off x="8418772" y="7182315"/>
            <a:ext cx="13020546" cy="6938866"/>
          </a:xfrm>
          <a:custGeom>
            <a:avLst/>
            <a:gdLst/>
            <a:ahLst/>
            <a:cxnLst/>
            <a:rect l="l" t="t" r="r" b="b"/>
            <a:pathLst>
              <a:path w="13020546" h="693886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11514">
            <a:off x="-2677658" y="-3897802"/>
            <a:ext cx="7412715" cy="9319286"/>
          </a:xfrm>
          <a:custGeom>
            <a:avLst/>
            <a:gdLst/>
            <a:ahLst/>
            <a:cxnLst/>
            <a:rect l="l" t="t" r="r" b="b"/>
            <a:pathLst>
              <a:path w="7412715" h="9319286">
                <a:moveTo>
                  <a:pt x="0" y="0"/>
                </a:moveTo>
                <a:lnTo>
                  <a:pt x="7412716" y="0"/>
                </a:lnTo>
                <a:lnTo>
                  <a:pt x="7412716" y="9319285"/>
                </a:lnTo>
                <a:lnTo>
                  <a:pt x="0" y="9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20732">
            <a:off x="-3125667" y="-2455204"/>
            <a:ext cx="10557387" cy="9184927"/>
          </a:xfrm>
          <a:custGeom>
            <a:avLst/>
            <a:gdLst/>
            <a:ahLst/>
            <a:cxnLst/>
            <a:rect l="l" t="t" r="r" b="b"/>
            <a:pathLst>
              <a:path w="10557387" h="9184927">
                <a:moveTo>
                  <a:pt x="0" y="0"/>
                </a:moveTo>
                <a:lnTo>
                  <a:pt x="10557388" y="0"/>
                </a:lnTo>
                <a:lnTo>
                  <a:pt x="10557388" y="9184926"/>
                </a:lnTo>
                <a:lnTo>
                  <a:pt x="0" y="918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355905">
            <a:off x="-5047772" y="-3718818"/>
            <a:ext cx="11819519" cy="6298819"/>
          </a:xfrm>
          <a:custGeom>
            <a:avLst/>
            <a:gdLst/>
            <a:ahLst/>
            <a:cxnLst/>
            <a:rect l="l" t="t" r="r" b="b"/>
            <a:pathLst>
              <a:path w="11819519" h="6298819">
                <a:moveTo>
                  <a:pt x="0" y="0"/>
                </a:moveTo>
                <a:lnTo>
                  <a:pt x="11819520" y="0"/>
                </a:lnTo>
                <a:lnTo>
                  <a:pt x="11819520" y="6298819"/>
                </a:lnTo>
                <a:lnTo>
                  <a:pt x="0" y="629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59313" y="3369978"/>
            <a:ext cx="996937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050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感谢聆听</a:t>
            </a:r>
            <a:endParaRPr lang="en-US" sz="105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0666" y="2449428"/>
            <a:ext cx="6797974" cy="69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0"/>
              </a:lnSpc>
            </a:pPr>
            <a:r>
              <a:rPr lang="en-US" sz="454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WORK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77556" y="5345630"/>
            <a:ext cx="699978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zh-CN" altLang="en-US" sz="27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项目</a:t>
            </a:r>
            <a:r>
              <a:rPr lang="en-US" sz="27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汇报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159250" y="6614795"/>
            <a:ext cx="6852920" cy="563880"/>
            <a:chOff x="0" y="0"/>
            <a:chExt cx="4937760" cy="751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37760" cy="751840"/>
            </a:xfrm>
            <a:custGeom>
              <a:avLst/>
              <a:gdLst/>
              <a:ahLst/>
              <a:cxnLst/>
              <a:rect l="l" t="t" r="r" b="b"/>
              <a:pathLst>
                <a:path w="4937760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4561840" y="0"/>
                  </a:lnTo>
                  <a:cubicBezTo>
                    <a:pt x="4769485" y="0"/>
                    <a:pt x="4937760" y="168275"/>
                    <a:pt x="4937760" y="375920"/>
                  </a:cubicBezTo>
                  <a:cubicBezTo>
                    <a:pt x="4937760" y="583565"/>
                    <a:pt x="4769485" y="751840"/>
                    <a:pt x="4561840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4159313" y="5991824"/>
            <a:ext cx="6492240" cy="0"/>
          </a:xfrm>
          <a:prstGeom prst="line">
            <a:avLst/>
          </a:prstGeom>
          <a:ln w="19050" cap="flat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4384040" y="6692265"/>
            <a:ext cx="6266815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汇报人：</a:t>
            </a:r>
            <a:r>
              <a:rPr lang="zh-CN" altLang="en-US" sz="27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赵子瑾 程阳 张轩郡</a:t>
            </a:r>
            <a:endParaRPr lang="en-US" sz="2700">
              <a:solidFill>
                <a:srgbClr val="FFFFFF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224572" y="3194996"/>
            <a:ext cx="3838857" cy="335751"/>
            <a:chOff x="0" y="0"/>
            <a:chExt cx="5118476" cy="4476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18481" cy="447802"/>
            </a:xfrm>
            <a:custGeom>
              <a:avLst/>
              <a:gdLst/>
              <a:ahLst/>
              <a:cxnLst/>
              <a:rect l="l" t="t" r="r" b="b"/>
              <a:pathLst>
                <a:path w="5118481" h="447802">
                  <a:moveTo>
                    <a:pt x="0" y="74676"/>
                  </a:moveTo>
                  <a:cubicBezTo>
                    <a:pt x="0" y="33401"/>
                    <a:pt x="33401" y="0"/>
                    <a:pt x="74676" y="0"/>
                  </a:cubicBezTo>
                  <a:lnTo>
                    <a:pt x="5043805" y="0"/>
                  </a:lnTo>
                  <a:cubicBezTo>
                    <a:pt x="5084953" y="0"/>
                    <a:pt x="5118481" y="33401"/>
                    <a:pt x="5118481" y="74676"/>
                  </a:cubicBezTo>
                  <a:lnTo>
                    <a:pt x="5118481" y="373126"/>
                  </a:lnTo>
                  <a:cubicBezTo>
                    <a:pt x="5118481" y="414274"/>
                    <a:pt x="5085080" y="447802"/>
                    <a:pt x="5043805" y="447802"/>
                  </a:cubicBezTo>
                  <a:lnTo>
                    <a:pt x="74676" y="447802"/>
                  </a:lnTo>
                  <a:cubicBezTo>
                    <a:pt x="33401" y="447675"/>
                    <a:pt x="0" y="414274"/>
                    <a:pt x="0" y="372999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7757160" y="1599527"/>
            <a:ext cx="2773680" cy="122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目录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8767" y="4817999"/>
            <a:ext cx="429056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运行环境操作介绍</a:t>
            </a:r>
            <a:endParaRPr lang="en-US" sz="42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96840" y="4590913"/>
            <a:ext cx="131376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28981" y="6699307"/>
            <a:ext cx="429056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个人代码展示</a:t>
            </a:r>
            <a:endParaRPr lang="en-US" sz="42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96840" y="6515083"/>
            <a:ext cx="131377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30226" y="2887981"/>
            <a:ext cx="3227547" cy="5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11250" y="4817999"/>
            <a:ext cx="4290565" cy="6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功能介绍</a:t>
            </a:r>
            <a:endParaRPr lang="en-US" sz="42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4004" y="4581388"/>
            <a:ext cx="131377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93902" y="6749410"/>
            <a:ext cx="4290565" cy="6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代码审查</a:t>
            </a:r>
            <a:endParaRPr lang="en-US" sz="42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44004" y="6515083"/>
            <a:ext cx="131377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869264" y="4454118"/>
            <a:ext cx="10636612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8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运行环境操作介绍</a:t>
            </a:r>
            <a:endParaRPr lang="en-US" altLang="zh-CN" sz="88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id="14" name="Freeform 14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709776" y="6291542"/>
            <a:ext cx="4473444" cy="563880"/>
            <a:chOff x="0" y="0"/>
            <a:chExt cx="5964592" cy="751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64555" cy="751840"/>
            </a:xfrm>
            <a:custGeom>
              <a:avLst/>
              <a:gdLst/>
              <a:ahLst/>
              <a:cxnLst/>
              <a:rect l="l" t="t" r="r" b="b"/>
              <a:pathLst>
                <a:path w="5964555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558540" y="6277342"/>
            <a:ext cx="2838864" cy="5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PART ONE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294811" y="5129212"/>
            <a:ext cx="3152775" cy="3259455"/>
            <a:chOff x="0" y="0"/>
            <a:chExt cx="4203700" cy="4345940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4165600" cy="4307840"/>
            </a:xfrm>
            <a:custGeom>
              <a:avLst/>
              <a:gdLst/>
              <a:ahLst/>
              <a:cxnLst/>
              <a:rect l="l" t="t" r="r" b="b"/>
              <a:pathLst>
                <a:path w="4165600" h="4307840">
                  <a:moveTo>
                    <a:pt x="0" y="491236"/>
                  </a:moveTo>
                  <a:cubicBezTo>
                    <a:pt x="0" y="219964"/>
                    <a:pt x="219837" y="0"/>
                    <a:pt x="491109" y="0"/>
                  </a:cubicBezTo>
                  <a:lnTo>
                    <a:pt x="3674491" y="0"/>
                  </a:lnTo>
                  <a:cubicBezTo>
                    <a:pt x="3945763" y="0"/>
                    <a:pt x="4165600" y="219964"/>
                    <a:pt x="4165600" y="491236"/>
                  </a:cubicBezTo>
                  <a:lnTo>
                    <a:pt x="4165600" y="3816604"/>
                  </a:lnTo>
                  <a:cubicBezTo>
                    <a:pt x="4165600" y="4087876"/>
                    <a:pt x="3945763" y="4307840"/>
                    <a:pt x="3674491" y="4307840"/>
                  </a:cubicBezTo>
                  <a:lnTo>
                    <a:pt x="491109" y="4307840"/>
                  </a:lnTo>
                  <a:cubicBezTo>
                    <a:pt x="219837" y="4307840"/>
                    <a:pt x="0" y="4087876"/>
                    <a:pt x="0" y="3816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10" name="Freeform 10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567612" y="4191034"/>
            <a:ext cx="3152775" cy="3259455"/>
            <a:chOff x="0" y="0"/>
            <a:chExt cx="4203700" cy="4345940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4165600" cy="4307840"/>
            </a:xfrm>
            <a:custGeom>
              <a:avLst/>
              <a:gdLst/>
              <a:ahLst/>
              <a:cxnLst/>
              <a:rect l="l" t="t" r="r" b="b"/>
              <a:pathLst>
                <a:path w="4165600" h="4307840">
                  <a:moveTo>
                    <a:pt x="0" y="491236"/>
                  </a:moveTo>
                  <a:cubicBezTo>
                    <a:pt x="0" y="219964"/>
                    <a:pt x="219837" y="0"/>
                    <a:pt x="491109" y="0"/>
                  </a:cubicBezTo>
                  <a:lnTo>
                    <a:pt x="3674491" y="0"/>
                  </a:lnTo>
                  <a:cubicBezTo>
                    <a:pt x="3945763" y="0"/>
                    <a:pt x="4165600" y="219964"/>
                    <a:pt x="4165600" y="491236"/>
                  </a:cubicBezTo>
                  <a:lnTo>
                    <a:pt x="4165600" y="3816604"/>
                  </a:lnTo>
                  <a:cubicBezTo>
                    <a:pt x="4165600" y="4087876"/>
                    <a:pt x="3945763" y="4307840"/>
                    <a:pt x="3674491" y="4307840"/>
                  </a:cubicBezTo>
                  <a:lnTo>
                    <a:pt x="491109" y="4307840"/>
                  </a:lnTo>
                  <a:cubicBezTo>
                    <a:pt x="219837" y="4307840"/>
                    <a:pt x="0" y="4087876"/>
                    <a:pt x="0" y="3816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840416" y="3252855"/>
            <a:ext cx="3152775" cy="3259455"/>
            <a:chOff x="0" y="0"/>
            <a:chExt cx="4203700" cy="4345940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4165600" cy="4307840"/>
            </a:xfrm>
            <a:custGeom>
              <a:avLst/>
              <a:gdLst/>
              <a:ahLst/>
              <a:cxnLst/>
              <a:rect l="l" t="t" r="r" b="b"/>
              <a:pathLst>
                <a:path w="4165600" h="4307840">
                  <a:moveTo>
                    <a:pt x="0" y="491236"/>
                  </a:moveTo>
                  <a:cubicBezTo>
                    <a:pt x="0" y="219964"/>
                    <a:pt x="219837" y="0"/>
                    <a:pt x="491109" y="0"/>
                  </a:cubicBezTo>
                  <a:lnTo>
                    <a:pt x="3674491" y="0"/>
                  </a:lnTo>
                  <a:cubicBezTo>
                    <a:pt x="3945763" y="0"/>
                    <a:pt x="4165600" y="219964"/>
                    <a:pt x="4165600" y="491236"/>
                  </a:cubicBezTo>
                  <a:lnTo>
                    <a:pt x="4165600" y="3816604"/>
                  </a:lnTo>
                  <a:cubicBezTo>
                    <a:pt x="4165600" y="4087876"/>
                    <a:pt x="3945763" y="4307840"/>
                    <a:pt x="3674491" y="4307840"/>
                  </a:cubicBezTo>
                  <a:lnTo>
                    <a:pt x="491109" y="4307840"/>
                  </a:lnTo>
                  <a:cubicBezTo>
                    <a:pt x="219837" y="4307840"/>
                    <a:pt x="0" y="4087876"/>
                    <a:pt x="0" y="3816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140325" y="2044328"/>
            <a:ext cx="3798851" cy="233924"/>
            <a:chOff x="0" y="0"/>
            <a:chExt cx="1000520" cy="616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275789" y="1132310"/>
            <a:ext cx="35279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运行环境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684877" y="3337414"/>
            <a:ext cx="8635375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开发语言：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Java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框架：</a:t>
            </a:r>
            <a:r>
              <a:rPr lang="en-US" altLang="zh-CN" sz="3200" kern="100" dirty="0" err="1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ssm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JDK</a:t>
            </a:r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版本：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JDK1.8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服务器：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tomcat7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3200" kern="100" dirty="0" err="1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mysql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 5.7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数据库工具：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Navicat11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Maven</a:t>
            </a:r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包：</a:t>
            </a:r>
            <a:r>
              <a:rPr lang="en-US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Maven3.3.9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浏览器：</a:t>
            </a:r>
            <a:r>
              <a:rPr lang="zh-CN" altLang="en-US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最好是</a:t>
            </a:r>
            <a:r>
              <a:rPr lang="zh-CN" altLang="zh-CN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谷歌浏览器</a:t>
            </a:r>
            <a:r>
              <a:rPr lang="zh-CN" altLang="en-US" sz="3200" kern="100" dirty="0">
                <a:solidFill>
                  <a:srgbClr val="4472C4"/>
                </a:solidFill>
                <a:effectLst/>
                <a:latin typeface="字由点字典黑" panose="00020600040101010101" charset="-122"/>
                <a:ea typeface="字由点字典黑" panose="00020600040101010101" charset="-122"/>
                <a:cs typeface="Times New Roman" panose="02020603050405020304" pitchFamily="18" charset="0"/>
              </a:rPr>
              <a:t>，其他浏览器也可以</a:t>
            </a:r>
            <a:endParaRPr lang="zh-CN" altLang="zh-CN" sz="3200" kern="100" dirty="0">
              <a:solidFill>
                <a:srgbClr val="4472C4"/>
              </a:solidFill>
              <a:effectLst/>
              <a:latin typeface="字由点字典黑" panose="00020600040101010101" charset="-122"/>
              <a:ea typeface="字由点字典黑" panose="000206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419833" y="4362114"/>
            <a:ext cx="10636612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zh-CN" altLang="en-US" sz="88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个人代码展示</a:t>
            </a:r>
            <a:endParaRPr lang="en-US" altLang="zh-CN" sz="88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id="14" name="Freeform 14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546443" y="6270634"/>
            <a:ext cx="4473444" cy="563880"/>
            <a:chOff x="0" y="0"/>
            <a:chExt cx="5964592" cy="751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64555" cy="751840"/>
            </a:xfrm>
            <a:custGeom>
              <a:avLst/>
              <a:gdLst/>
              <a:ahLst/>
              <a:cxnLst/>
              <a:rect l="l" t="t" r="r" b="b"/>
              <a:pathLst>
                <a:path w="5964555" h="751840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95444" y="6276858"/>
            <a:ext cx="283886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PART TWO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71562" y="3528059"/>
            <a:ext cx="6805548" cy="5466971"/>
            <a:chOff x="0" y="0"/>
            <a:chExt cx="951552" cy="1050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552" cy="1050949"/>
            </a:xfrm>
            <a:custGeom>
              <a:avLst/>
              <a:gdLst/>
              <a:ahLst/>
              <a:cxnLst/>
              <a:rect l="l" t="t" r="r" b="b"/>
              <a:pathLst>
                <a:path w="951552" h="1050949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12112" y="4580224"/>
            <a:ext cx="6184087" cy="92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语言环境：使用</a:t>
            </a:r>
            <a:r>
              <a:rPr lang="en-US" altLang="zh-CN" sz="2100" dirty="0" err="1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css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选择器，通过选择器，来选择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HTML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文档中的元素，并为他们应用样式。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52953" y="3952990"/>
            <a:ext cx="464276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个人中心功能代码</a:t>
            </a:r>
            <a:r>
              <a:rPr lang="en-US" altLang="zh-CN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(zzj)</a:t>
            </a:r>
            <a:endParaRPr lang="en-US" sz="30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137601" y="1762114"/>
            <a:ext cx="3798851" cy="233924"/>
            <a:chOff x="0" y="0"/>
            <a:chExt cx="1000520" cy="616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02447" y="1064380"/>
            <a:ext cx="52691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部分代码展示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477732" y="5710419"/>
            <a:ext cx="6184087" cy="92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.center-container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作为个人中心容器可以设置宽度，示例设置了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980px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rcRect l="1131" r="-1"/>
          <a:stretch>
            <a:fillRect/>
          </a:stretch>
        </p:blipFill>
        <p:spPr>
          <a:xfrm>
            <a:off x="9388088" y="2402169"/>
            <a:ext cx="5973184" cy="6703731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>
          <a:xfrm>
            <a:off x="1512111" y="6664350"/>
            <a:ext cx="6184087" cy="92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.left-container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做左侧边栏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.right-container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做右侧内容部分，宽度可调试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858529" y="2892010"/>
            <a:ext cx="6805548" cy="5466971"/>
            <a:chOff x="0" y="0"/>
            <a:chExt cx="951552" cy="1050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552" cy="1050949"/>
            </a:xfrm>
            <a:custGeom>
              <a:avLst/>
              <a:gdLst/>
              <a:ahLst/>
              <a:cxnLst/>
              <a:rect l="l" t="t" r="r" b="b"/>
              <a:pathLst>
                <a:path w="951552" h="1050949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31082" y="4136340"/>
            <a:ext cx="6184087" cy="92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语言环境：使用</a:t>
            </a:r>
            <a:r>
              <a:rPr lang="en-US" altLang="zh-CN" sz="2100" dirty="0" err="1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css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选择器，通过选择器，来选择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HTML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文档中的元素，并为他们应用样式。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72438" y="3413607"/>
            <a:ext cx="419236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个人中心功能代码</a:t>
            </a:r>
            <a:r>
              <a:rPr lang="en-US" altLang="zh-CN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(zzj)</a:t>
            </a:r>
            <a:endParaRPr lang="en-US" sz="30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137601" y="1762114"/>
            <a:ext cx="3798851" cy="233924"/>
            <a:chOff x="0" y="0"/>
            <a:chExt cx="1000520" cy="616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02447" y="1064380"/>
            <a:ext cx="52691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部分代码展示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2342394" y="5677732"/>
            <a:ext cx="6184087" cy="1414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.</a:t>
            </a:r>
            <a:r>
              <a:rPr lang="en-US" altLang="zh-CN" sz="2100" dirty="0" err="1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btn</a:t>
            </a:r>
            <a:r>
              <a:rPr lang="en-US" altLang="zh-CN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-container</a:t>
            </a:r>
            <a:r>
              <a:rPr lang="zh-CN" altLang="en-US" sz="21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主要用于实现购物车功能，用于放置购物车按钮和相关操作。还可以设置底部顶部外边距等数据。</a:t>
            </a:r>
            <a:endParaRPr lang="en-US" sz="21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0714" y="4013428"/>
            <a:ext cx="5827665" cy="3146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011605" y="2394038"/>
            <a:ext cx="10264790" cy="6652406"/>
            <a:chOff x="0" y="0"/>
            <a:chExt cx="951552" cy="1050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552" cy="1050949"/>
            </a:xfrm>
            <a:custGeom>
              <a:avLst/>
              <a:gdLst/>
              <a:ahLst/>
              <a:cxnLst/>
              <a:rect l="l" t="t" r="r" b="b"/>
              <a:pathLst>
                <a:path w="951552" h="1050949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37601" y="1762114"/>
            <a:ext cx="3798851" cy="233924"/>
            <a:chOff x="0" y="0"/>
            <a:chExt cx="1000520" cy="616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02447" y="1064380"/>
            <a:ext cx="5269161" cy="603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个人功能部分展示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14656" y="3138688"/>
            <a:ext cx="8141950" cy="5015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i="0" dirty="0">
                <a:solidFill>
                  <a:srgbClr val="4472C4"/>
                </a:solidFill>
                <a:effectLst/>
                <a:latin typeface="-apple-system"/>
              </a:rPr>
              <a:t>写代码的思路</a:t>
            </a:r>
            <a:r>
              <a:rPr lang="en-US" altLang="zh-CN" sz="2400" b="1" i="0" dirty="0">
                <a:solidFill>
                  <a:srgbClr val="4472C4"/>
                </a:solidFill>
                <a:effectLst/>
                <a:latin typeface="-apple-system"/>
              </a:rPr>
              <a:t>(zzj)</a:t>
            </a:r>
            <a:endParaRPr lang="zh-CN" altLang="en-US" sz="2400" b="1" i="0" dirty="0">
              <a:solidFill>
                <a:srgbClr val="4472C4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4472C4"/>
                </a:solidFill>
                <a:effectLst/>
                <a:latin typeface="-apple-system"/>
              </a:rPr>
              <a:t>确定布局</a:t>
            </a:r>
            <a:r>
              <a:rPr lang="zh-CN" altLang="en-US" sz="2400" b="0" i="0" dirty="0">
                <a:solidFill>
                  <a:srgbClr val="4472C4"/>
                </a:solidFill>
                <a:effectLst/>
                <a:latin typeface="PingFang-SC-Regular"/>
              </a:rPr>
              <a:t>：首先确定页面的整体布局，比如个人中心使用</a:t>
            </a:r>
            <a:r>
              <a:rPr lang="en-US" altLang="zh-CN" sz="2400" b="0" i="0" dirty="0">
                <a:solidFill>
                  <a:srgbClr val="4472C4"/>
                </a:solidFill>
                <a:effectLst/>
                <a:latin typeface="PingFang-SC-Regular"/>
              </a:rPr>
              <a:t>flex</a:t>
            </a:r>
            <a:r>
              <a:rPr lang="zh-CN" altLang="en-US" sz="2400" b="0" i="0" dirty="0">
                <a:solidFill>
                  <a:srgbClr val="4472C4"/>
                </a:solidFill>
                <a:effectLst/>
                <a:latin typeface="PingFang-SC-Regular"/>
              </a:rPr>
              <a:t>布局，分为左右两部分。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4472C4"/>
                </a:solidFill>
                <a:effectLst/>
                <a:latin typeface="-apple-system"/>
              </a:rPr>
              <a:t>设置样式</a:t>
            </a:r>
            <a:r>
              <a:rPr lang="zh-CN" altLang="en-US" sz="2400" b="0" i="0" dirty="0">
                <a:solidFill>
                  <a:srgbClr val="4472C4"/>
                </a:solidFill>
                <a:effectLst/>
                <a:latin typeface="PingFang-SC-Regular"/>
              </a:rPr>
              <a:t>：为各个部分设置样式，包括尺寸、边框、背景色、内外边距等。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4472C4"/>
                </a:solidFill>
                <a:effectLst/>
                <a:latin typeface="-apple-system"/>
              </a:rPr>
              <a:t>优化细节</a:t>
            </a:r>
            <a:r>
              <a:rPr lang="zh-CN" altLang="en-US" sz="2400" b="0" i="0" dirty="0">
                <a:solidFill>
                  <a:srgbClr val="4472C4"/>
                </a:solidFill>
                <a:effectLst/>
                <a:latin typeface="PingFang-SC-Regular"/>
              </a:rPr>
              <a:t>：考虑用户体验和视觉效果，比如登录页面设置背景、圆角边框等。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4472C4"/>
                </a:solidFill>
                <a:effectLst/>
                <a:latin typeface="-apple-system"/>
              </a:rPr>
              <a:t>响应式设计</a:t>
            </a:r>
            <a:r>
              <a:rPr lang="zh-CN" altLang="en-US" sz="2400" b="0" i="0" dirty="0">
                <a:solidFill>
                  <a:srgbClr val="4472C4"/>
                </a:solidFill>
                <a:effectLst/>
                <a:latin typeface="PingFang-SC-Regular"/>
              </a:rPr>
              <a:t>：为不同设备（如手机、平板、桌面）调整布局和样式。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id="3" name="Freeform 3"/>
            <p:cNvSpPr/>
            <p:nvPr/>
          </p:nvSpPr>
          <p:spPr>
            <a:xfrm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l="l" t="t" r="r" b="b"/>
              <a:pathLst>
                <a:path w="8698766" h="10936112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l="l" t="t" r="r" b="b"/>
              <a:pathLst>
                <a:path w="12389015" h="10778443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l="l" t="t" r="r" b="b"/>
              <a:pathLst>
                <a:path w="13870118" h="7391617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id="7" name="Freeform 7"/>
            <p:cNvSpPr/>
            <p:nvPr/>
          </p:nvSpPr>
          <p:spPr>
            <a:xfrm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l="l" t="t" r="r" b="b"/>
              <a:pathLst>
                <a:path w="9446961" h="8494392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l="l" t="t" r="r" b="b"/>
              <a:pathLst>
                <a:path w="8557116" h="8164915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l="l" t="t" r="r" b="b"/>
              <a:pathLst>
                <a:path w="13439491" h="7162128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71562" y="3528059"/>
            <a:ext cx="6805548" cy="5466971"/>
            <a:chOff x="0" y="0"/>
            <a:chExt cx="951552" cy="1050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552" cy="1050949"/>
            </a:xfrm>
            <a:custGeom>
              <a:avLst/>
              <a:gdLst/>
              <a:ahLst/>
              <a:cxnLst/>
              <a:rect l="l" t="t" r="r" b="b"/>
              <a:pathLst>
                <a:path w="951552" h="1050949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12112" y="4580224"/>
            <a:ext cx="6184087" cy="4362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HTML代码展示了一个登录页面的基本结构，使用了Vue.js和Layui等框架</a:t>
            </a:r>
          </a:p>
          <a:p>
            <a:pPr>
              <a:lnSpc>
                <a:spcPts val="3780"/>
              </a:lnSpc>
            </a:pPr>
            <a:r>
              <a:rPr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主要部分</a:t>
            </a:r>
            <a:r>
              <a:rPr lang="zh-CN"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：</a:t>
            </a:r>
          </a:p>
          <a:p>
            <a:pPr>
              <a:lnSpc>
                <a:spcPts val="3780"/>
              </a:lnSpc>
            </a:pPr>
            <a:r>
              <a:rPr lang="zh-CN"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页面布局:使用了Flexbox布局，确保登录表单在页面中居中显示。</a:t>
            </a:r>
          </a:p>
          <a:p>
            <a:pPr>
              <a:lnSpc>
                <a:spcPts val="3780"/>
              </a:lnSpc>
            </a:pPr>
            <a:r>
              <a:rPr lang="zh-CN"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表单结构：包含账号和密码输入框，使用了layui样式</a:t>
            </a:r>
          </a:p>
          <a:p>
            <a:pPr>
              <a:lnSpc>
                <a:spcPts val="3780"/>
              </a:lnSpc>
            </a:pPr>
            <a:r>
              <a:rPr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验证码生成</a:t>
            </a:r>
            <a:r>
              <a:rPr lang="zh-CN"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：</a:t>
            </a:r>
            <a:r>
              <a:rPr sz="210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生成随机验证码并在点击时更新验证码显示</a:t>
            </a:r>
          </a:p>
          <a:p>
            <a:pPr>
              <a:lnSpc>
                <a:spcPts val="3780"/>
              </a:lnSpc>
            </a:pPr>
            <a:endParaRPr sz="210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52953" y="3952990"/>
            <a:ext cx="4642765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个人中心功能代码</a:t>
            </a:r>
            <a:r>
              <a:rPr lang="en-US" altLang="zh-CN" sz="3000" dirty="0">
                <a:solidFill>
                  <a:srgbClr val="4472C4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(zxj)</a:t>
            </a:r>
            <a:endParaRPr lang="en-US" sz="3000" dirty="0">
              <a:solidFill>
                <a:srgbClr val="4472C4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137601" y="1762114"/>
            <a:ext cx="3798851" cy="233924"/>
            <a:chOff x="0" y="0"/>
            <a:chExt cx="1000520" cy="616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520" cy="61610"/>
            </a:xfrm>
            <a:custGeom>
              <a:avLst/>
              <a:gdLst/>
              <a:ahLst/>
              <a:cxnLst/>
              <a:rect l="l" t="t" r="r" b="b"/>
              <a:pathLst>
                <a:path w="1000520" h="6161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1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402447" y="1064380"/>
            <a:ext cx="5269161" cy="603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zh-CN" altLang="en-US" sz="4000" dirty="0">
                <a:solidFill>
                  <a:srgbClr val="4472C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个人功能部分展示</a:t>
            </a:r>
            <a:endParaRPr lang="en-US" sz="4000" dirty="0">
              <a:solidFill>
                <a:srgbClr val="4472C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3771900"/>
            <a:ext cx="7776845" cy="453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ZhOTU3OWIwMTIxOWNmMWEwYTBjNDk3NzA5YzdkZj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23637795275584,&quot;left&quot;:687.6,&quot;top&quot;:253.17566929133858,&quot;width&quot;:618.90787401574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570</Words>
  <Application>Microsoft Office PowerPoint</Application>
  <PresentationFormat>自定义</PresentationFormat>
  <Paragraphs>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字由点字典黑 Bold</vt:lpstr>
      <vt:lpstr>Arial</vt:lpstr>
      <vt:lpstr>字由点字典黑</vt:lpstr>
      <vt:lpstr>Calibri</vt:lpstr>
      <vt:lpstr>PingFang-SC-Regular</vt:lpstr>
      <vt:lpstr>-apple-system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蓝白色水墨晕染季度工作汇报年终总结ppt演示文稿</dc:title>
  <dc:creator>程阳</dc:creator>
  <cp:lastModifiedBy>子瑾 赵</cp:lastModifiedBy>
  <cp:revision>10</cp:revision>
  <dcterms:created xsi:type="dcterms:W3CDTF">2006-08-16T00:00:00Z</dcterms:created>
  <dcterms:modified xsi:type="dcterms:W3CDTF">2024-10-29T06:25:34Z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983C482BE49641B4A9558F6339F05177_12</vt:lpwstr>
  </property>
  <property fmtid="{D5CDD505-2E9C-101B-9397-08002B2CF9AE}" pid="3" name="KSOProductBuildVer">
    <vt:lpwstr>2052-12.1.0.18608</vt:lpwstr>
  </property>
</Properties>
</file>